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0" d="100"/>
          <a:sy n="60" d="100"/>
        </p:scale>
        <p:origin x="-1768" y="-112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1" name="Shape 15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0157285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3361858" y="5239082"/>
            <a:ext cx="6263073" cy="2"/>
          </a:xfrm>
          <a:prstGeom prst="line">
            <a:avLst/>
          </a:prstGeom>
          <a:ln w="25400">
            <a:solidFill>
              <a:srgbClr val="232323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18" name="Shape 118"/>
          <p:cNvSpPr>
            <a:spLocks noGrp="1"/>
          </p:cNvSpPr>
          <p:nvPr>
            <p:ph type="body" sz="quarter" idx="13"/>
          </p:nvPr>
        </p:nvSpPr>
        <p:spPr>
          <a:xfrm>
            <a:off x="5750005" y="1054099"/>
            <a:ext cx="1506221" cy="2667001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16000" b="1">
                <a:solidFill>
                  <a:srgbClr val="232323"/>
                </a:solidFill>
                <a:latin typeface="Didot"/>
                <a:ea typeface="Didot"/>
                <a:cs typeface="Didot"/>
                <a:sym typeface="Didot"/>
              </a:defRPr>
            </a:lvl1pPr>
          </a:lstStyle>
          <a:p>
            <a:r>
              <a:t>B</a:t>
            </a:r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4"/>
          </p:nvPr>
        </p:nvSpPr>
        <p:spPr>
          <a:xfrm>
            <a:off x="5839669" y="3028950"/>
            <a:ext cx="1301488" cy="6731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 cap="all" spc="-380">
                <a:solidFill>
                  <a:srgbClr val="232323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Logo</a:t>
            </a:r>
          </a:p>
        </p:txBody>
      </p:sp>
      <p:sp>
        <p:nvSpPr>
          <p:cNvPr id="120" name="Shape 120"/>
          <p:cNvSpPr/>
          <p:nvPr/>
        </p:nvSpPr>
        <p:spPr>
          <a:xfrm>
            <a:off x="0" y="9309100"/>
            <a:ext cx="13017500" cy="469900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19100">
              <a:defRPr sz="2800">
                <a:solidFill>
                  <a:srgbClr val="232323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grpSp>
        <p:nvGrpSpPr>
          <p:cNvPr id="123" name="Group 123">
            <a:hlinkClick r:id="" action="ppaction://hlinkshowjump?jump=nextslide"/>
          </p:cNvPr>
          <p:cNvGrpSpPr/>
          <p:nvPr/>
        </p:nvGrpSpPr>
        <p:grpSpPr>
          <a:xfrm>
            <a:off x="11785600" y="9300311"/>
            <a:ext cx="313417" cy="436678"/>
            <a:chOff x="0" y="0"/>
            <a:chExt cx="313416" cy="436676"/>
          </a:xfrm>
        </p:grpSpPr>
        <p:sp>
          <p:nvSpPr>
            <p:cNvPr id="121" name="Shape 121"/>
            <p:cNvSpPr/>
            <p:nvPr/>
          </p:nvSpPr>
          <p:spPr>
            <a:xfrm>
              <a:off x="0" y="97688"/>
              <a:ext cx="304800" cy="3048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19100">
                <a:defRPr sz="2800">
                  <a:solidFill>
                    <a:srgbClr val="232323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>
              <a:off x="31476" y="-1"/>
              <a:ext cx="281941" cy="436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&gt;</a:t>
              </a:r>
            </a:p>
          </p:txBody>
        </p:sp>
      </p:grpSp>
      <p:grpSp>
        <p:nvGrpSpPr>
          <p:cNvPr id="126" name="Group 126">
            <a:hlinkClick r:id="" action="ppaction://hlinkshowjump?jump=previousslide"/>
          </p:cNvPr>
          <p:cNvGrpSpPr/>
          <p:nvPr/>
        </p:nvGrpSpPr>
        <p:grpSpPr>
          <a:xfrm>
            <a:off x="10960100" y="9300311"/>
            <a:ext cx="304800" cy="436678"/>
            <a:chOff x="0" y="0"/>
            <a:chExt cx="304800" cy="436676"/>
          </a:xfrm>
        </p:grpSpPr>
        <p:sp>
          <p:nvSpPr>
            <p:cNvPr id="124" name="Shape 124"/>
            <p:cNvSpPr/>
            <p:nvPr/>
          </p:nvSpPr>
          <p:spPr>
            <a:xfrm>
              <a:off x="0" y="97688"/>
              <a:ext cx="304800" cy="3048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19100">
                <a:defRPr sz="2800">
                  <a:solidFill>
                    <a:srgbClr val="232323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>
              <a:off x="6076" y="-1"/>
              <a:ext cx="281941" cy="436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&lt;</a:t>
              </a:r>
            </a:p>
          </p:txBody>
        </p:sp>
      </p:grpSp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xfrm>
            <a:off x="3365500" y="4203700"/>
            <a:ext cx="6261100" cy="914400"/>
          </a:xfrm>
          <a:prstGeom prst="rect">
            <a:avLst/>
          </a:prstGeom>
        </p:spPr>
        <p:txBody>
          <a:bodyPr anchor="b">
            <a:noAutofit/>
          </a:bodyPr>
          <a:lstStyle>
            <a:lvl1pPr>
              <a:defRPr sz="6400" cap="all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Title Text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xfrm>
            <a:off x="3365500" y="5346700"/>
            <a:ext cx="6261100" cy="4699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 cap="all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0" algn="ctr">
              <a:spcBef>
                <a:spcPts val="0"/>
              </a:spcBef>
              <a:buSzTx/>
              <a:buNone/>
              <a:defRPr sz="3400">
                <a:latin typeface="Gill Sans"/>
                <a:ea typeface="Gill Sans"/>
                <a:cs typeface="Gill Sans"/>
                <a:sym typeface="Gill Sans"/>
              </a:defRPr>
            </a:lvl2pPr>
            <a:lvl3pPr marL="0" indent="0" algn="ctr">
              <a:spcBef>
                <a:spcPts val="0"/>
              </a:spcBef>
              <a:buSzTx/>
              <a:buNone/>
              <a:defRPr sz="3400">
                <a:latin typeface="Gill Sans"/>
                <a:ea typeface="Gill Sans"/>
                <a:cs typeface="Gill Sans"/>
                <a:sym typeface="Gill Sans"/>
              </a:defRPr>
            </a:lvl3pPr>
            <a:lvl4pPr marL="0" indent="0" algn="ctr">
              <a:spcBef>
                <a:spcPts val="0"/>
              </a:spcBef>
              <a:buSzTx/>
              <a:buNone/>
              <a:defRPr sz="3400">
                <a:latin typeface="Gill Sans"/>
                <a:ea typeface="Gill Sans"/>
                <a:cs typeface="Gill Sans"/>
                <a:sym typeface="Gill Sans"/>
              </a:defRPr>
            </a:lvl4pPr>
            <a:lvl5pPr marL="0" indent="0" algn="ctr">
              <a:spcBef>
                <a:spcPts val="0"/>
              </a:spcBef>
              <a:buSzTx/>
              <a:buNone/>
              <a:defRPr sz="3400">
                <a:latin typeface="Gill Sans"/>
                <a:ea typeface="Gill Sans"/>
                <a:cs typeface="Gill Sans"/>
                <a:sym typeface="Gill Sans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0" y="9316822"/>
            <a:ext cx="13017500" cy="462179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19100">
              <a:defRPr sz="2800">
                <a:solidFill>
                  <a:srgbClr val="232323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/>
          </a:p>
        </p:txBody>
      </p:sp>
      <p:sp>
        <p:nvSpPr>
          <p:cNvPr id="137" name="Shape 137"/>
          <p:cNvSpPr>
            <a:spLocks noGrp="1"/>
          </p:cNvSpPr>
          <p:nvPr>
            <p:ph type="body" sz="quarter" idx="13"/>
          </p:nvPr>
        </p:nvSpPr>
        <p:spPr>
          <a:xfrm>
            <a:off x="850900" y="9296400"/>
            <a:ext cx="4336339" cy="3048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just">
              <a:lnSpc>
                <a:spcPts val="1700"/>
              </a:lnSpc>
              <a:spcBef>
                <a:spcPts val="0"/>
              </a:spcBef>
              <a:buSzTx/>
              <a:buNone/>
              <a:defRPr sz="1400" cap="all">
                <a:solidFill>
                  <a:srgbClr val="EBEBEB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Nemo enim ipsam voluptatem quia voluptas</a:t>
            </a:r>
          </a:p>
        </p:txBody>
      </p:sp>
      <p:grpSp>
        <p:nvGrpSpPr>
          <p:cNvPr id="140" name="Group 140">
            <a:hlinkClick r:id="" action="ppaction://hlinkshowjump?jump=nextslide"/>
          </p:cNvPr>
          <p:cNvGrpSpPr/>
          <p:nvPr/>
        </p:nvGrpSpPr>
        <p:grpSpPr>
          <a:xfrm>
            <a:off x="11785600" y="9300311"/>
            <a:ext cx="313417" cy="436678"/>
            <a:chOff x="0" y="0"/>
            <a:chExt cx="313416" cy="436676"/>
          </a:xfrm>
        </p:grpSpPr>
        <p:sp>
          <p:nvSpPr>
            <p:cNvPr id="138" name="Shape 138"/>
            <p:cNvSpPr/>
            <p:nvPr/>
          </p:nvSpPr>
          <p:spPr>
            <a:xfrm>
              <a:off x="0" y="97688"/>
              <a:ext cx="304800" cy="3048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19100">
                <a:defRPr sz="2800">
                  <a:solidFill>
                    <a:srgbClr val="232323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31476" y="-1"/>
              <a:ext cx="281941" cy="436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&gt;</a:t>
              </a:r>
            </a:p>
          </p:txBody>
        </p:sp>
      </p:grpSp>
      <p:grpSp>
        <p:nvGrpSpPr>
          <p:cNvPr id="143" name="Group 143">
            <a:hlinkClick r:id="" action="ppaction://hlinkshowjump?jump=previousslide"/>
          </p:cNvPr>
          <p:cNvGrpSpPr/>
          <p:nvPr/>
        </p:nvGrpSpPr>
        <p:grpSpPr>
          <a:xfrm>
            <a:off x="10960100" y="9300311"/>
            <a:ext cx="304800" cy="436678"/>
            <a:chOff x="0" y="0"/>
            <a:chExt cx="304800" cy="436676"/>
          </a:xfrm>
        </p:grpSpPr>
        <p:sp>
          <p:nvSpPr>
            <p:cNvPr id="141" name="Shape 141"/>
            <p:cNvSpPr/>
            <p:nvPr/>
          </p:nvSpPr>
          <p:spPr>
            <a:xfrm>
              <a:off x="0" y="97688"/>
              <a:ext cx="304800" cy="304801"/>
            </a:xfrm>
            <a:prstGeom prst="ellipse">
              <a:avLst/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defTabSz="419100">
                <a:defRPr sz="2800">
                  <a:solidFill>
                    <a:srgbClr val="232323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6076" y="-1"/>
              <a:ext cx="281941" cy="43667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200"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r>
                <a:t>&lt;</a:t>
              </a:r>
            </a:p>
          </p:txBody>
        </p:sp>
      </p:grpSp>
      <p:sp>
        <p:nvSpPr>
          <p:cNvPr id="144" name="Shape 144"/>
          <p:cNvSpPr>
            <a:spLocks noGrp="1"/>
          </p:cNvSpPr>
          <p:nvPr>
            <p:ph type="sldNum" sz="quarter" idx="2"/>
          </p:nvPr>
        </p:nvSpPr>
        <p:spPr>
          <a:xfrm>
            <a:off x="11358660" y="9410700"/>
            <a:ext cx="312014" cy="299822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xmlns:p14="http://schemas.microsoft.com/office/powerpoint/2010/main"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hyperlink" Target="http://www.cablemap.info/" TargetMode="External"/><Relationship Id="rId3" Type="http://schemas.openxmlformats.org/officeDocument/2006/relationships/hyperlink" Target="http://www.level3.com/~/media/files/maps/en-network-services-level-3-network-map.ashx%23.UUY45xw3t2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xfrm>
            <a:off x="642540" y="3478658"/>
            <a:ext cx="11979574" cy="1639442"/>
          </a:xfrm>
          <a:prstGeom prst="rect">
            <a:avLst/>
          </a:prstGeom>
        </p:spPr>
        <p:txBody>
          <a:bodyPr/>
          <a:lstStyle>
            <a:lvl1pPr defTabSz="457200">
              <a:defRPr sz="3600" cap="none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dirty="0" smtClean="0"/>
              <a:t>Introduction to the Internet and the Web</a:t>
            </a:r>
            <a:endParaRPr dirty="0"/>
          </a:p>
        </p:txBody>
      </p:sp>
      <p:sp>
        <p:nvSpPr>
          <p:cNvPr id="154" name="Shape 15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smtClean="0"/>
              <a:t>Dr. Raj Singh</a:t>
            </a:r>
            <a:endParaRPr smtClean="0"/>
          </a:p>
          <a:p>
            <a:endParaRPr dirty="0"/>
          </a:p>
        </p:txBody>
      </p:sp>
      <p:sp>
        <p:nvSpPr>
          <p:cNvPr id="155" name="Shape 155"/>
          <p:cNvSpPr>
            <a:spLocks noGrp="1"/>
          </p:cNvSpPr>
          <p:nvPr>
            <p:ph type="sldNum" sz="quarter" idx="2"/>
          </p:nvPr>
        </p:nvSpPr>
        <p:spPr>
          <a:xfrm>
            <a:off x="11408088" y="94234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10</a:t>
            </a:fld>
            <a:endParaRPr/>
          </a:p>
        </p:txBody>
      </p:sp>
      <p:sp>
        <p:nvSpPr>
          <p:cNvPr id="198" name="Shape 198"/>
          <p:cNvSpPr>
            <a:spLocks noGrp="1"/>
          </p:cNvSpPr>
          <p:nvPr>
            <p:ph type="title" idx="4294967295"/>
          </p:nvPr>
        </p:nvSpPr>
        <p:spPr>
          <a:xfrm>
            <a:off x="952500" y="444500"/>
            <a:ext cx="11562716" cy="2159000"/>
          </a:xfrm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Services Provided by the Internet</a:t>
            </a:r>
          </a:p>
        </p:txBody>
      </p:sp>
      <p:sp>
        <p:nvSpPr>
          <p:cNvPr id="199" name="Shape 199"/>
          <p:cNvSpPr>
            <a:spLocks noGrp="1"/>
          </p:cNvSpPr>
          <p:nvPr>
            <p:ph type="body" idx="4294967295"/>
          </p:nvPr>
        </p:nvSpPr>
        <p:spPr>
          <a:xfrm>
            <a:off x="952500" y="2720657"/>
            <a:ext cx="11099800" cy="6169343"/>
          </a:xfrm>
          <a:prstGeom prst="rect">
            <a:avLst/>
          </a:prstGeom>
        </p:spPr>
        <p:txBody>
          <a:bodyPr/>
          <a:lstStyle/>
          <a:p>
            <a:pPr marL="1346200" lvl="1" defTabSz="457200">
              <a:lnSpc>
                <a:spcPct val="115000"/>
              </a:lnSpc>
              <a:spcBef>
                <a:spcPts val="0"/>
              </a:spcBef>
            </a:pPr>
            <a:r>
              <a:rPr smtClean="0"/>
              <a:t>Electronic Mail (E-mail)</a:t>
            </a:r>
          </a:p>
          <a:p>
            <a:pPr marL="1346200" lvl="1" defTabSz="457200">
              <a:lnSpc>
                <a:spcPct val="115000"/>
              </a:lnSpc>
              <a:spcBef>
                <a:spcPts val="0"/>
              </a:spcBef>
            </a:pPr>
            <a:r>
              <a:rPr smtClean="0"/>
              <a:t>World Wide Web (WWW)</a:t>
            </a:r>
          </a:p>
          <a:p>
            <a:pPr marL="1346200" lvl="1" defTabSz="457200">
              <a:lnSpc>
                <a:spcPct val="115000"/>
              </a:lnSpc>
              <a:spcBef>
                <a:spcPts val="0"/>
              </a:spcBef>
            </a:pPr>
            <a:r>
              <a:rPr smtClean="0"/>
              <a:t>File Sharing</a:t>
            </a:r>
          </a:p>
          <a:p>
            <a:pPr marL="1346200" lvl="1" defTabSz="457200">
              <a:lnSpc>
                <a:spcPct val="115000"/>
              </a:lnSpc>
              <a:spcBef>
                <a:spcPts val="0"/>
              </a:spcBef>
            </a:pPr>
            <a:r>
              <a:rPr smtClean="0"/>
              <a:t>Alternative to traditional telephone (Voice over IP)</a:t>
            </a:r>
          </a:p>
          <a:p>
            <a:pPr marL="1346200" lvl="1" defTabSz="457200">
              <a:lnSpc>
                <a:spcPct val="115000"/>
              </a:lnSpc>
              <a:spcBef>
                <a:spcPts val="0"/>
              </a:spcBef>
            </a:pPr>
            <a:r>
              <a:rPr smtClean="0"/>
              <a:t>Social Networking</a:t>
            </a:r>
          </a:p>
          <a:p>
            <a:pPr marL="1790700" lvl="2" defTabSz="457200">
              <a:lnSpc>
                <a:spcPct val="115000"/>
              </a:lnSpc>
              <a:spcBef>
                <a:spcPts val="0"/>
              </a:spcBef>
            </a:pPr>
            <a:r>
              <a:rPr smtClean="0"/>
              <a:t>Skype, Google Hangouts, Facetime</a:t>
            </a:r>
          </a:p>
          <a:p>
            <a:pPr marL="1346200" lvl="1" defTabSz="457200">
              <a:lnSpc>
                <a:spcPct val="115000"/>
              </a:lnSpc>
              <a:spcBef>
                <a:spcPts val="0"/>
              </a:spcBef>
            </a:pPr>
            <a:r>
              <a:rPr smtClean="0"/>
              <a:t>Cloud Storage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11</a:t>
            </a:fld>
            <a:endParaRPr/>
          </a:p>
        </p:txBody>
      </p:sp>
      <p:sp>
        <p:nvSpPr>
          <p:cNvPr id="202" name="Shape 202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World Wide Web (WWW)</a:t>
            </a:r>
          </a:p>
        </p:txBody>
      </p:sp>
      <p:sp>
        <p:nvSpPr>
          <p:cNvPr id="203" name="Shape 203"/>
          <p:cNvSpPr>
            <a:spLocks noGrp="1"/>
          </p:cNvSpPr>
          <p:nvPr>
            <p:ph type="body" idx="4294967295"/>
          </p:nvPr>
        </p:nvSpPr>
        <p:spPr>
          <a:xfrm>
            <a:off x="958850" y="2489454"/>
            <a:ext cx="11099800" cy="4774692"/>
          </a:xfrm>
          <a:prstGeom prst="rect">
            <a:avLst/>
          </a:prstGeom>
        </p:spPr>
        <p:txBody>
          <a:bodyPr/>
          <a:lstStyle/>
          <a:p>
            <a:pPr defTabSz="457200">
              <a:spcBef>
                <a:spcPts val="0"/>
              </a:spcBef>
            </a:pPr>
            <a:r>
              <a:rPr smtClean="0"/>
              <a:t>Not exactly the same as the Internet</a:t>
            </a:r>
          </a:p>
          <a:p>
            <a:pPr marL="901700" defTabSz="457200">
              <a:spcBef>
                <a:spcPts val="0"/>
              </a:spcBef>
            </a:pPr>
            <a:r>
              <a:rPr smtClean="0"/>
              <a:t>Internet is a system of interconnected computer networks</a:t>
            </a:r>
          </a:p>
          <a:p>
            <a:pPr marL="901700" defTabSz="457200">
              <a:spcBef>
                <a:spcPts val="0"/>
              </a:spcBef>
            </a:pPr>
            <a:r>
              <a:rPr smtClean="0"/>
              <a:t>World Wide Web is a collection of text documents and other resources linked by hyperlinks and URLs( Uniform Resource Locator)</a:t>
            </a:r>
            <a:endParaRPr/>
          </a:p>
        </p:txBody>
      </p:sp>
      <p:pic>
        <p:nvPicPr>
          <p:cNvPr id="20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88652" y="6917181"/>
            <a:ext cx="2921001" cy="1917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74850" y="2071370"/>
            <a:ext cx="9055100" cy="6667501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Shape 207"/>
          <p:cNvSpPr>
            <a:spLocks noGrp="1"/>
          </p:cNvSpPr>
          <p:nvPr>
            <p:ph type="title" idx="4294967295"/>
          </p:nvPr>
        </p:nvSpPr>
        <p:spPr>
          <a:xfrm>
            <a:off x="611123" y="103123"/>
            <a:ext cx="11099801" cy="2159001"/>
          </a:xfrm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Accessing a Web Page</a:t>
            </a:r>
          </a:p>
        </p:txBody>
      </p:sp>
      <p:sp>
        <p:nvSpPr>
          <p:cNvPr id="208" name="Shape 208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12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13</a:t>
            </a:fld>
            <a:endParaRPr/>
          </a:p>
        </p:txBody>
      </p:sp>
      <p:sp>
        <p:nvSpPr>
          <p:cNvPr id="211" name="Shape 211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Protocols</a:t>
            </a:r>
          </a:p>
        </p:txBody>
      </p:sp>
      <p:sp>
        <p:nvSpPr>
          <p:cNvPr id="212" name="Shape 212"/>
          <p:cNvSpPr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 marL="742950" indent="-274319" defTabSz="457200">
              <a:spcBef>
                <a:spcPts val="0"/>
              </a:spcBef>
              <a:buSzTx/>
              <a:buNone/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Rules that describe the methods used for clients and servers to communicate with each other over a network. </a:t>
            </a:r>
          </a:p>
          <a:p>
            <a:pPr marL="742950" indent="-274319" defTabSz="457200">
              <a:spcBef>
                <a:spcPts val="0"/>
              </a:spcBef>
              <a:buSzTx/>
              <a:buNone/>
              <a:defRPr>
                <a:latin typeface="Helvetica"/>
                <a:ea typeface="Helvetica"/>
                <a:cs typeface="Helvetica"/>
                <a:sym typeface="Helvetica"/>
              </a:defRPr>
            </a:pPr>
            <a:endParaRPr smtClean="0"/>
          </a:p>
          <a:p>
            <a:pPr marL="957580" lvl="1" defTabSz="457200">
              <a:spcBef>
                <a:spcPts val="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There is no </a:t>
            </a:r>
            <a:r>
              <a:rPr i="1" smtClean="0"/>
              <a:t>single</a:t>
            </a:r>
            <a:r>
              <a:rPr smtClean="0"/>
              <a:t> protocol that makes the Internet and Web work.</a:t>
            </a:r>
            <a:br>
              <a:rPr smtClean="0"/>
            </a:br>
            <a:endParaRPr smtClean="0"/>
          </a:p>
          <a:p>
            <a:pPr marL="957580" lvl="1" defTabSz="457200">
              <a:spcBef>
                <a:spcPts val="0"/>
              </a:spcBef>
              <a:defRPr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A number of protocols with specific functions are needed. 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14</a:t>
            </a:fld>
            <a:endParaRPr/>
          </a:p>
        </p:txBody>
      </p:sp>
      <p:sp>
        <p:nvSpPr>
          <p:cNvPr id="215" name="Shape 215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Some Protocols</a:t>
            </a:r>
          </a:p>
        </p:txBody>
      </p:sp>
      <p:sp>
        <p:nvSpPr>
          <p:cNvPr id="216" name="Shape 216"/>
          <p:cNvSpPr/>
          <p:nvPr/>
        </p:nvSpPr>
        <p:spPr>
          <a:xfrm>
            <a:off x="385127" y="3238895"/>
            <a:ext cx="11368517" cy="4761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913694" lvl="1" indent="-469194" algn="l">
              <a:buSzPct val="75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SMTP -Simple Mail Transfer Protocol</a:t>
            </a:r>
          </a:p>
          <a:p>
            <a:pPr algn="l"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  <a:p>
            <a:pPr marL="913694" lvl="1" indent="-469194" algn="l">
              <a:buSzPct val="75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HTTP - HyperText Transfer Protocol</a:t>
            </a:r>
          </a:p>
          <a:p>
            <a:pPr algn="l"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  <a:p>
            <a:pPr marL="913694" lvl="1" indent="-469194" algn="l">
              <a:buSzPct val="75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TCP/IP - Transmission Control Protocol / Internet Protocol</a:t>
            </a:r>
          </a:p>
          <a:p>
            <a:pPr algn="l"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  <a:p>
            <a:pPr marL="913694" lvl="1" indent="-469194" algn="l">
              <a:buSzPct val="75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FTP - File Transfer Protocol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15</a:t>
            </a:fld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Accessing a Web Page</a:t>
            </a:r>
          </a:p>
        </p:txBody>
      </p:sp>
      <p:pic>
        <p:nvPicPr>
          <p:cNvPr id="220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38882" y="1232408"/>
            <a:ext cx="9055101" cy="787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16</a:t>
            </a:fld>
            <a:endParaRPr/>
          </a:p>
        </p:txBody>
      </p:sp>
      <p:sp>
        <p:nvSpPr>
          <p:cNvPr id="223" name="Shape 223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IP Address</a:t>
            </a:r>
          </a:p>
        </p:txBody>
      </p:sp>
      <p:sp>
        <p:nvSpPr>
          <p:cNvPr id="224" name="Shape 224"/>
          <p:cNvSpPr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 marL="82632" indent="-82632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Each device connected to the Internet has a unique numeric IP address. </a:t>
            </a:r>
          </a:p>
          <a:p>
            <a:pPr marL="82632" indent="-82632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endParaRPr smtClean="0"/>
          </a:p>
          <a:p>
            <a:pPr marL="82632" indent="-82632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Two versions of IP addresses:</a:t>
            </a:r>
          </a:p>
          <a:p>
            <a:pPr marL="82632" indent="-82632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endParaRPr smtClean="0"/>
          </a:p>
          <a:p>
            <a:pPr marL="82632" indent="-82632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IPv4:</a:t>
            </a:r>
          </a:p>
          <a:p>
            <a:pPr marL="82632" lvl="6" indent="1165523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192.0.2.235</a:t>
            </a:r>
          </a:p>
          <a:p>
            <a:pPr marL="82632" lvl="6" indent="1165523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endParaRPr smtClean="0"/>
          </a:p>
          <a:p>
            <a:pPr marL="82632" indent="-82632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IPv6:</a:t>
            </a:r>
          </a:p>
          <a:p>
            <a:pPr marL="82632" lvl="6" indent="1165523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2002:4559:1FE2::4559:1FE2</a:t>
            </a:r>
          </a:p>
          <a:p>
            <a:pPr marL="82632" indent="-82632" defTabSz="416052">
              <a:spcBef>
                <a:spcPts val="0"/>
              </a:spcBef>
              <a:buSzTx/>
              <a:buNone/>
              <a:defRPr sz="3276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17</a:t>
            </a:fld>
            <a:endParaRPr/>
          </a:p>
        </p:txBody>
      </p:sp>
      <p:sp>
        <p:nvSpPr>
          <p:cNvPr id="227" name="Shape 227"/>
          <p:cNvSpPr>
            <a:spLocks noGrp="1"/>
          </p:cNvSpPr>
          <p:nvPr>
            <p:ph type="title" idx="4294967295"/>
          </p:nvPr>
        </p:nvSpPr>
        <p:spPr>
          <a:xfrm>
            <a:off x="800100" y="168147"/>
            <a:ext cx="11099800" cy="1590867"/>
          </a:xfrm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Domain Name</a:t>
            </a:r>
          </a:p>
        </p:txBody>
      </p:sp>
      <p:sp>
        <p:nvSpPr>
          <p:cNvPr id="228" name="Shape 228"/>
          <p:cNvSpPr/>
          <p:nvPr/>
        </p:nvSpPr>
        <p:spPr>
          <a:xfrm>
            <a:off x="1035819" y="1913636"/>
            <a:ext cx="11368517" cy="464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77661" indent="-395111" algn="l" defTabSz="457200">
              <a:buSzPct val="75000"/>
              <a:buChar char="•"/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r>
              <a:t>Locates an organization or other entity on the Internet</a:t>
            </a:r>
          </a:p>
          <a:p>
            <a:pPr marL="922161" lvl="1" indent="-395111" algn="l" defTabSz="457200">
              <a:buSzPct val="75000"/>
              <a:buChar char="•"/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r>
              <a:t>Eg: www.google.com </a:t>
            </a:r>
          </a:p>
          <a:p>
            <a:pPr marL="365759" indent="-283209" algn="l" defTabSz="457200"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365759" indent="-283209" algn="l" defTabSz="457200"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365759" indent="-283209" algn="l" defTabSz="457200"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365759" indent="-283209" algn="l" defTabSz="457200"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365759" indent="-283209" algn="l" defTabSz="457200"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913694" lvl="1" indent="-469194" algn="l">
              <a:buSzPct val="75000"/>
              <a:buChar char="•"/>
              <a:defRPr sz="3800">
                <a:latin typeface="Helvetica"/>
                <a:ea typeface="Helvetica"/>
                <a:cs typeface="Helvetica"/>
                <a:sym typeface="Helvetica"/>
              </a:defRPr>
            </a:pPr>
            <a:r>
              <a:t>DNS server maps the URL to unique IP address.</a:t>
            </a:r>
          </a:p>
        </p:txBody>
      </p:sp>
      <p:sp>
        <p:nvSpPr>
          <p:cNvPr id="229" name="Shape 229"/>
          <p:cNvSpPr/>
          <p:nvPr/>
        </p:nvSpPr>
        <p:spPr>
          <a:xfrm>
            <a:off x="800100" y="3442303"/>
            <a:ext cx="11099800" cy="1590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Domain Name System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18</a:t>
            </a:fld>
            <a:endParaRPr/>
          </a:p>
        </p:txBody>
      </p:sp>
      <p:sp>
        <p:nvSpPr>
          <p:cNvPr id="232" name="Shape 232"/>
          <p:cNvSpPr>
            <a:spLocks noGrp="1"/>
          </p:cNvSpPr>
          <p:nvPr>
            <p:ph type="title" idx="4294967295"/>
          </p:nvPr>
        </p:nvSpPr>
        <p:spPr>
          <a:xfrm>
            <a:off x="958850" y="456120"/>
            <a:ext cx="11099800" cy="1432117"/>
          </a:xfrm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Uniform Resource Identifier</a:t>
            </a:r>
          </a:p>
        </p:txBody>
      </p:sp>
      <p:sp>
        <p:nvSpPr>
          <p:cNvPr id="233" name="Shape 233"/>
          <p:cNvSpPr>
            <a:spLocks noGrp="1"/>
          </p:cNvSpPr>
          <p:nvPr>
            <p:ph type="body" sz="half" idx="4294967295"/>
          </p:nvPr>
        </p:nvSpPr>
        <p:spPr>
          <a:xfrm>
            <a:off x="952500" y="2083307"/>
            <a:ext cx="11099800" cy="4106991"/>
          </a:xfrm>
          <a:prstGeom prst="rect">
            <a:avLst/>
          </a:prstGeom>
        </p:spPr>
        <p:txBody>
          <a:bodyPr/>
          <a:lstStyle/>
          <a:p>
            <a:pPr marL="415572" indent="-345722" defTabSz="457200">
              <a:spcBef>
                <a:spcPts val="0"/>
              </a:spcBef>
            </a:pPr>
            <a:r>
              <a:rPr smtClean="0"/>
              <a:t>URI – Uniform Resource Identifier</a:t>
            </a:r>
          </a:p>
          <a:p>
            <a:pPr marL="766233" indent="-296333" defTabSz="457200">
              <a:spcBef>
                <a:spcPts val="0"/>
              </a:spcBef>
            </a:pPr>
            <a:r>
              <a:rPr smtClean="0"/>
              <a:t>identifies a resource on the Internet</a:t>
            </a:r>
          </a:p>
          <a:p>
            <a:pPr marL="415572" indent="-345722" defTabSz="457200">
              <a:spcBef>
                <a:spcPts val="0"/>
              </a:spcBef>
            </a:pPr>
            <a:r>
              <a:rPr smtClean="0"/>
              <a:t>URL – Uniform Resource Locator</a:t>
            </a:r>
          </a:p>
          <a:p>
            <a:pPr marL="766233" indent="-296333" defTabSz="457200">
              <a:spcBef>
                <a:spcPts val="0"/>
              </a:spcBef>
            </a:pPr>
            <a:r>
              <a:rPr smtClean="0"/>
              <a:t>a type of URI which represents the network location of a resource such as a web page, a graphic file, or an MP3 file. 	</a:t>
            </a:r>
            <a:endParaRPr/>
          </a:p>
        </p:txBody>
      </p:sp>
      <p:pic>
        <p:nvPicPr>
          <p:cNvPr id="234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44909" y="6157467"/>
            <a:ext cx="9327682" cy="207648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19</a:t>
            </a:fld>
            <a:endParaRPr/>
          </a:p>
        </p:txBody>
      </p:sp>
      <p:sp>
        <p:nvSpPr>
          <p:cNvPr id="237" name="Shape 237"/>
          <p:cNvSpPr>
            <a:spLocks noGrp="1"/>
          </p:cNvSpPr>
          <p:nvPr>
            <p:ph type="title" idx="4294967295"/>
          </p:nvPr>
        </p:nvSpPr>
        <p:spPr>
          <a:xfrm>
            <a:off x="958850" y="456120"/>
            <a:ext cx="11099800" cy="1882395"/>
          </a:xfrm>
          <a:prstGeom prst="rect">
            <a:avLst/>
          </a:prstGeom>
        </p:spPr>
        <p:txBody>
          <a:bodyPr/>
          <a:lstStyle/>
          <a:p>
            <a:pPr algn="l" defTabSz="531622">
              <a:defRPr sz="5824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pPr>
            <a:r>
              <a:t>TLD</a:t>
            </a:r>
            <a:br/>
            <a:r>
              <a:t>Top-Level Domain Name</a:t>
            </a:r>
          </a:p>
        </p:txBody>
      </p:sp>
      <p:sp>
        <p:nvSpPr>
          <p:cNvPr id="238" name="Shape 238"/>
          <p:cNvSpPr>
            <a:spLocks noGrp="1"/>
          </p:cNvSpPr>
          <p:nvPr>
            <p:ph type="body" idx="4294967295"/>
          </p:nvPr>
        </p:nvSpPr>
        <p:spPr>
          <a:xfrm>
            <a:off x="958850" y="2823305"/>
            <a:ext cx="11099800" cy="5115434"/>
          </a:xfrm>
          <a:prstGeom prst="rect">
            <a:avLst/>
          </a:prstGeom>
        </p:spPr>
        <p:txBody>
          <a:bodyPr/>
          <a:lstStyle/>
          <a:p>
            <a:pPr marL="514350" defTabSz="457200">
              <a:spcBef>
                <a:spcPts val="0"/>
              </a:spcBef>
            </a:pPr>
            <a:r>
              <a:rPr smtClean="0"/>
              <a:t>A top-level domain (TLD) identifies the right-most part of the domain name.</a:t>
            </a:r>
          </a:p>
          <a:p>
            <a:pPr marL="514350" defTabSz="457200">
              <a:spcBef>
                <a:spcPts val="0"/>
              </a:spcBef>
            </a:pPr>
            <a:endParaRPr smtClean="0"/>
          </a:p>
          <a:p>
            <a:pPr marL="514350" defTabSz="457200">
              <a:spcBef>
                <a:spcPts val="0"/>
              </a:spcBef>
            </a:pPr>
            <a:r>
              <a:rPr smtClean="0"/>
              <a:t>Current generic TLDs:</a:t>
            </a:r>
            <a:br>
              <a:rPr smtClean="0"/>
            </a:br>
            <a:r>
              <a:rPr smtClean="0"/>
              <a:t>.com, .org, .net, .mil, .gov, .edu, .int, .aero, .asia, .cat, .jobs, .name, .biz, .mobi, .museum, .info, .coop, .post, .pro, .tel, .travel, .xxx</a:t>
            </a:r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/>
          </p:cNvSpPr>
          <p:nvPr>
            <p:ph type="sldNum" sz="quarter" idx="2"/>
          </p:nvPr>
        </p:nvSpPr>
        <p:spPr>
          <a:xfrm>
            <a:off x="11408088" y="94234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2</a:t>
            </a:fld>
            <a:endParaRPr/>
          </a:p>
        </p:txBody>
      </p:sp>
      <p:sp>
        <p:nvSpPr>
          <p:cNvPr id="160" name="Shape 160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What is a Computer Network?</a:t>
            </a:r>
          </a:p>
        </p:txBody>
      </p:sp>
      <p:sp>
        <p:nvSpPr>
          <p:cNvPr id="161" name="Shape 161"/>
          <p:cNvSpPr/>
          <p:nvPr/>
        </p:nvSpPr>
        <p:spPr>
          <a:xfrm>
            <a:off x="818141" y="2796935"/>
            <a:ext cx="11368517" cy="12560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r>
              <a:t>two or more computers connected together for the purpose of communicating and sharing resources </a:t>
            </a:r>
          </a:p>
        </p:txBody>
      </p:sp>
      <p:pic>
        <p:nvPicPr>
          <p:cNvPr id="162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08068" y="4567935"/>
            <a:ext cx="7188664" cy="352998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>
            <a:spLocks noGrp="1"/>
          </p:cNvSpPr>
          <p:nvPr>
            <p:ph type="sldNum" sz="quarter" idx="2"/>
          </p:nvPr>
        </p:nvSpPr>
        <p:spPr>
          <a:xfrm>
            <a:off x="11358660" y="9423400"/>
            <a:ext cx="312014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20</a:t>
            </a:fld>
            <a:endParaRPr/>
          </a:p>
        </p:txBody>
      </p:sp>
      <p:sp>
        <p:nvSpPr>
          <p:cNvPr id="241" name="Shape 241"/>
          <p:cNvSpPr>
            <a:spLocks noGrp="1"/>
          </p:cNvSpPr>
          <p:nvPr>
            <p:ph type="title" idx="4294967295"/>
          </p:nvPr>
        </p:nvSpPr>
        <p:spPr>
          <a:xfrm>
            <a:off x="958850" y="456120"/>
            <a:ext cx="11099800" cy="1882395"/>
          </a:xfrm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County Code TLDs</a:t>
            </a:r>
          </a:p>
        </p:txBody>
      </p:sp>
      <p:sp>
        <p:nvSpPr>
          <p:cNvPr id="242" name="Shape 242"/>
          <p:cNvSpPr>
            <a:spLocks noGrp="1"/>
          </p:cNvSpPr>
          <p:nvPr>
            <p:ph type="body" idx="4294967295"/>
          </p:nvPr>
        </p:nvSpPr>
        <p:spPr>
          <a:xfrm>
            <a:off x="958850" y="2823305"/>
            <a:ext cx="11099800" cy="5115434"/>
          </a:xfrm>
          <a:prstGeom prst="rect">
            <a:avLst/>
          </a:prstGeom>
        </p:spPr>
        <p:txBody>
          <a:bodyPr/>
          <a:lstStyle/>
          <a:p>
            <a:pPr marL="468058" indent="-404495" defTabSz="416052">
              <a:spcBef>
                <a:spcPts val="0"/>
              </a:spcBef>
              <a:defRPr sz="3276"/>
            </a:pPr>
            <a:r>
              <a:rPr smtClean="0"/>
              <a:t>Two character codes originally intended to indicate the geographical location (country) of the web site. </a:t>
            </a:r>
            <a:br>
              <a:rPr smtClean="0"/>
            </a:br>
            <a:endParaRPr smtClean="0"/>
          </a:p>
          <a:p>
            <a:pPr marL="468058" indent="-404495" defTabSz="416052">
              <a:spcBef>
                <a:spcPts val="0"/>
              </a:spcBef>
              <a:defRPr sz="3276"/>
            </a:pPr>
            <a:r>
              <a:rPr smtClean="0"/>
              <a:t>In practice, it is fairly easy to obtain a domain name with a country code TLD that is not local to the registrant.</a:t>
            </a:r>
            <a:br>
              <a:rPr smtClean="0"/>
            </a:br>
            <a:endParaRPr smtClean="0"/>
          </a:p>
          <a:p>
            <a:pPr marL="468058" indent="-404495" defTabSz="416052">
              <a:spcBef>
                <a:spcPts val="0"/>
              </a:spcBef>
              <a:defRPr sz="3276"/>
            </a:pPr>
            <a:r>
              <a:rPr smtClean="0"/>
              <a:t> Examples:</a:t>
            </a:r>
          </a:p>
          <a:p>
            <a:pPr marL="832104" indent="-404495" defTabSz="416052">
              <a:spcBef>
                <a:spcPts val="0"/>
              </a:spcBef>
              <a:defRPr sz="3276"/>
            </a:pPr>
            <a:r>
              <a:rPr smtClean="0"/>
              <a:t>.tv, .ws, .au, .jp, .uk</a:t>
            </a:r>
          </a:p>
          <a:p>
            <a:pPr marL="832104" indent="-404495" defTabSz="416052">
              <a:spcBef>
                <a:spcPts val="0"/>
              </a:spcBef>
              <a:defRPr sz="3276" u="sng"/>
            </a:pPr>
            <a:r>
              <a:rPr u="none" smtClean="0"/>
              <a:t>See </a:t>
            </a:r>
            <a:r>
              <a:rPr smtClean="0"/>
              <a:t>http://www.iana.org/cctld/cctld-whois.htm</a:t>
            </a:r>
            <a:r>
              <a:rPr u="none" smtClean="0"/>
              <a:t> </a:t>
            </a:r>
            <a:endParaRPr u="none"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 b="1">
                <a:solidFill>
                  <a:srgbClr val="232323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dirty="0"/>
              <a:t>Types of Networks</a:t>
            </a:r>
          </a:p>
        </p:txBody>
      </p:sp>
      <p:sp>
        <p:nvSpPr>
          <p:cNvPr id="165" name="Shape 165"/>
          <p:cNvSpPr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 marL="592666" indent="-592666" defTabSz="457200">
              <a:spcBef>
                <a:spcPts val="0"/>
              </a:spcBef>
              <a:defRPr sz="4800"/>
            </a:pPr>
            <a:r>
              <a:rPr smtClean="0"/>
              <a:t>PAN - Personal Area Network</a:t>
            </a:r>
          </a:p>
          <a:p>
            <a:pPr marL="592666" indent="-592666" defTabSz="457200">
              <a:spcBef>
                <a:spcPts val="0"/>
              </a:spcBef>
              <a:defRPr sz="4800"/>
            </a:pPr>
            <a:endParaRPr smtClean="0"/>
          </a:p>
          <a:p>
            <a:pPr marL="592666" indent="-592666" defTabSz="457200">
              <a:spcBef>
                <a:spcPts val="0"/>
              </a:spcBef>
              <a:defRPr sz="4800"/>
            </a:pPr>
            <a:r>
              <a:rPr smtClean="0"/>
              <a:t>LAN - Local Area Network</a:t>
            </a:r>
          </a:p>
          <a:p>
            <a:pPr marL="592666" indent="-592666" defTabSz="457200">
              <a:spcBef>
                <a:spcPts val="0"/>
              </a:spcBef>
              <a:defRPr sz="4800"/>
            </a:pPr>
            <a:endParaRPr smtClean="0"/>
          </a:p>
          <a:p>
            <a:pPr marL="592666" indent="-592666" defTabSz="457200">
              <a:spcBef>
                <a:spcPts val="0"/>
              </a:spcBef>
              <a:defRPr sz="4800"/>
            </a:pPr>
            <a:r>
              <a:rPr smtClean="0"/>
              <a:t>MAN - Metropolitan Area Network</a:t>
            </a:r>
          </a:p>
          <a:p>
            <a:pPr marL="592666" indent="-592666" defTabSz="457200">
              <a:spcBef>
                <a:spcPts val="0"/>
              </a:spcBef>
              <a:defRPr sz="4800"/>
            </a:pPr>
            <a:endParaRPr smtClean="0"/>
          </a:p>
          <a:p>
            <a:pPr marL="592666" indent="-592666" defTabSz="457200">
              <a:spcBef>
                <a:spcPts val="0"/>
              </a:spcBef>
              <a:defRPr sz="4800"/>
            </a:pPr>
            <a:r>
              <a:rPr smtClean="0"/>
              <a:t>WAN - Wide Area Network</a:t>
            </a:r>
            <a:endParaRPr dirty="0"/>
          </a:p>
        </p:txBody>
      </p:sp>
      <p:sp>
        <p:nvSpPr>
          <p:cNvPr id="166" name="Shape 166"/>
          <p:cNvSpPr>
            <a:spLocks noGrp="1"/>
          </p:cNvSpPr>
          <p:nvPr>
            <p:ph type="sldNum" sz="quarter" idx="2"/>
          </p:nvPr>
        </p:nvSpPr>
        <p:spPr>
          <a:xfrm>
            <a:off x="11408088" y="94234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3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Intranet &amp; Extranet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/>
          <a:p>
            <a:pPr marL="342900" indent="-274320" defTabSz="457200">
              <a:spcBef>
                <a:spcPts val="0"/>
              </a:spcBef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Intranet</a:t>
            </a:r>
          </a:p>
          <a:p>
            <a:pPr marL="742950" indent="-274319" defTabSz="457200">
              <a:spcBef>
                <a:spcPts val="0"/>
              </a:spcBef>
              <a:buSzTx/>
              <a:buNone/>
            </a:pPr>
            <a:r>
              <a:rPr smtClean="0"/>
              <a:t> A private network contained within an organization or business used to share information and resources among coworkers.</a:t>
            </a:r>
          </a:p>
          <a:p>
            <a:pPr marL="742950" indent="-274319" defTabSz="457200">
              <a:spcBef>
                <a:spcPts val="0"/>
              </a:spcBef>
              <a:buSzTx/>
              <a:buNone/>
            </a:pPr>
            <a:endParaRPr smtClean="0"/>
          </a:p>
          <a:p>
            <a:pPr marL="342900" indent="-274320" defTabSz="457200">
              <a:spcBef>
                <a:spcPts val="0"/>
              </a:spcBef>
              <a:buSzTx/>
              <a:buNone/>
              <a:defRPr b="1">
                <a:latin typeface="Helvetica"/>
                <a:ea typeface="Helvetica"/>
                <a:cs typeface="Helvetica"/>
                <a:sym typeface="Helvetica"/>
              </a:defRPr>
            </a:pPr>
            <a:r>
              <a:rPr smtClean="0"/>
              <a:t> Extranet</a:t>
            </a:r>
          </a:p>
          <a:p>
            <a:pPr marL="742950" indent="-274319" defTabSz="457200">
              <a:spcBef>
                <a:spcPts val="0"/>
              </a:spcBef>
              <a:buSzTx/>
              <a:buNone/>
            </a:pPr>
            <a:r>
              <a:rPr smtClean="0"/>
              <a:t> A private network that securely shares part of an organization’s information or operations with external partners</a:t>
            </a:r>
            <a:endParaRPr/>
          </a:p>
        </p:txBody>
      </p:sp>
      <p:sp>
        <p:nvSpPr>
          <p:cNvPr id="170" name="Shape 170"/>
          <p:cNvSpPr>
            <a:spLocks noGrp="1"/>
          </p:cNvSpPr>
          <p:nvPr>
            <p:ph type="sldNum" sz="quarter" idx="2"/>
          </p:nvPr>
        </p:nvSpPr>
        <p:spPr>
          <a:xfrm>
            <a:off x="11408088" y="94234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4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Internet</a:t>
            </a:r>
          </a:p>
        </p:txBody>
      </p:sp>
      <p:sp>
        <p:nvSpPr>
          <p:cNvPr id="173" name="Shape 173"/>
          <p:cNvSpPr>
            <a:spLocks noGrp="1"/>
          </p:cNvSpPr>
          <p:nvPr>
            <p:ph type="body" idx="4294967295"/>
          </p:nvPr>
        </p:nvSpPr>
        <p:spPr>
          <a:prstGeom prst="rect">
            <a:avLst/>
          </a:prstGeom>
        </p:spPr>
        <p:txBody>
          <a:bodyPr/>
          <a:lstStyle>
            <a:lvl1pPr marL="91439" indent="-91439" defTabSz="457200">
              <a:spcBef>
                <a:spcPts val="0"/>
              </a:spcBef>
              <a:buSzTx/>
              <a:buNone/>
              <a:defRPr sz="4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rPr smtClean="0"/>
              <a:t>The interconnected network of computer networks that spans the globe. </a:t>
            </a:r>
            <a:endParaRPr/>
          </a:p>
        </p:txBody>
      </p:sp>
      <p:sp>
        <p:nvSpPr>
          <p:cNvPr id="174" name="Shape 174"/>
          <p:cNvSpPr>
            <a:spLocks noGrp="1"/>
          </p:cNvSpPr>
          <p:nvPr>
            <p:ph type="sldNum" sz="quarter" idx="2"/>
          </p:nvPr>
        </p:nvSpPr>
        <p:spPr>
          <a:xfrm>
            <a:off x="11408088" y="94234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5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>
            <a:spLocks noGrp="1"/>
          </p:cNvSpPr>
          <p:nvPr>
            <p:ph type="sldNum" sz="quarter" idx="2"/>
          </p:nvPr>
        </p:nvSpPr>
        <p:spPr>
          <a:xfrm>
            <a:off x="11408088" y="94234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6</a:t>
            </a:fld>
            <a:endParaRPr/>
          </a:p>
        </p:txBody>
      </p:sp>
      <p:sp>
        <p:nvSpPr>
          <p:cNvPr id="177" name="Shape 177"/>
          <p:cNvSpPr>
            <a:spLocks noGrp="1"/>
          </p:cNvSpPr>
          <p:nvPr>
            <p:ph type="title" idx="4294967295"/>
          </p:nvPr>
        </p:nvSpPr>
        <p:spPr>
          <a:xfrm>
            <a:off x="232833" y="266700"/>
            <a:ext cx="9677401" cy="1092200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Internet…</a:t>
            </a:r>
          </a:p>
        </p:txBody>
      </p:sp>
      <p:sp>
        <p:nvSpPr>
          <p:cNvPr id="178" name="Shape 178"/>
          <p:cNvSpPr/>
          <p:nvPr/>
        </p:nvSpPr>
        <p:spPr>
          <a:xfrm>
            <a:off x="157543" y="1759599"/>
            <a:ext cx="11368517" cy="4761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117600" indent="-800100" algn="l">
              <a:buSzPct val="75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Internet has revolutionized our everyday life.</a:t>
            </a:r>
          </a:p>
          <a:p>
            <a:pPr marL="1117600" indent="-800100" algn="l">
              <a:buSzPct val="75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/>
          </a:p>
          <a:p>
            <a:pPr marL="1117600" indent="-800100" algn="l">
              <a:buSzPct val="75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It has changed:</a:t>
            </a:r>
          </a:p>
          <a:p>
            <a:pPr marL="1562100" lvl="1" indent="-800100" algn="l">
              <a:buSzPct val="50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Communication</a:t>
            </a:r>
          </a:p>
          <a:p>
            <a:pPr marL="1562100" lvl="1" indent="-800100" algn="l">
              <a:buSzPct val="50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Education</a:t>
            </a:r>
          </a:p>
          <a:p>
            <a:pPr marL="1562100" lvl="1" indent="-800100" algn="l">
              <a:buSzPct val="50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Shopping</a:t>
            </a:r>
          </a:p>
          <a:p>
            <a:pPr marL="1562100" lvl="1" indent="-800100" algn="l">
              <a:buSzPct val="50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Entertainment</a:t>
            </a:r>
          </a:p>
          <a:p>
            <a:pPr marL="1562100" lvl="1" indent="-800100" algn="l">
              <a:buSzPct val="50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Health care and many more</a:t>
            </a:r>
          </a:p>
        </p:txBody>
      </p:sp>
      <p:pic>
        <p:nvPicPr>
          <p:cNvPr id="17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58100" y="2468537"/>
            <a:ext cx="3343325" cy="334332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77646" y="5362427"/>
            <a:ext cx="3869707" cy="26258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pasted-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66393" y="7085616"/>
            <a:ext cx="3869707" cy="2238630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Shape 182"/>
          <p:cNvSpPr/>
          <p:nvPr/>
        </p:nvSpPr>
        <p:spPr>
          <a:xfrm>
            <a:off x="11408088" y="9410700"/>
            <a:ext cx="213158" cy="2998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defRPr sz="14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fld id="{86CB4B4D-7CA3-9044-876B-883B54F8677D}" type="slidenum">
              <a:t>6</a:t>
            </a:fld>
            <a:r>
              <a:t>￼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>
            <a:spLocks noGrp="1"/>
          </p:cNvSpPr>
          <p:nvPr>
            <p:ph type="sldNum" sz="quarter" idx="2"/>
          </p:nvPr>
        </p:nvSpPr>
        <p:spPr>
          <a:xfrm>
            <a:off x="11408088" y="94234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7</a:t>
            </a:fld>
            <a:endParaRPr/>
          </a:p>
        </p:txBody>
      </p:sp>
      <p:sp>
        <p:nvSpPr>
          <p:cNvPr id="185" name="Shape 185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History of the Internet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4294967295"/>
          </p:nvPr>
        </p:nvSpPr>
        <p:spPr>
          <a:xfrm>
            <a:off x="952500" y="2115820"/>
            <a:ext cx="11099800" cy="6286501"/>
          </a:xfrm>
          <a:prstGeom prst="rect">
            <a:avLst/>
          </a:prstGeom>
        </p:spPr>
        <p:txBody>
          <a:bodyPr/>
          <a:lstStyle/>
          <a:p>
            <a:pPr marL="457200" indent="-228600" defTabSz="457200">
              <a:lnSpc>
                <a:spcPct val="115000"/>
              </a:lnSpc>
              <a:spcBef>
                <a:spcPts val="0"/>
              </a:spcBef>
              <a:buSzTx/>
              <a:buNone/>
              <a:defRPr sz="1000" b="1">
                <a:latin typeface="Times New Roman"/>
                <a:ea typeface="Times New Roman"/>
                <a:cs typeface="Times New Roman"/>
                <a:sym typeface="Times New Roman"/>
              </a:defRPr>
            </a:pPr>
            <a:endParaRPr smtClean="0"/>
          </a:p>
          <a:p>
            <a:pPr marL="665018" indent="-665018" defTabSz="457200">
              <a:spcBef>
                <a:spcPts val="0"/>
              </a:spcBef>
            </a:pPr>
            <a:r>
              <a:rPr smtClean="0"/>
              <a:t>Began with Point-to-Point (P2P) communication between computers (later Peer-to-peer)</a:t>
            </a:r>
          </a:p>
          <a:p>
            <a:pPr marL="665018" indent="-665018" defTabSz="457200">
              <a:spcBef>
                <a:spcPts val="0"/>
              </a:spcBef>
            </a:pPr>
            <a:r>
              <a:rPr smtClean="0"/>
              <a:t>First version of the Internet was called ARPANET Mainly used by universities, scientists, and government  agencies to share information </a:t>
            </a:r>
          </a:p>
          <a:p>
            <a:pPr marL="665018" indent="-665018" defTabSz="457200">
              <a:spcBef>
                <a:spcPts val="0"/>
              </a:spcBef>
            </a:pPr>
            <a:r>
              <a:rPr smtClean="0"/>
              <a:t>Internet2</a:t>
            </a:r>
          </a:p>
          <a:p>
            <a:pPr marL="342900" indent="-342900" defTabSz="457200">
              <a:spcBef>
                <a:spcPts val="0"/>
              </a:spcBef>
              <a:buSzTx/>
              <a:buNone/>
              <a:defRPr sz="3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87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066783" y="5773165"/>
            <a:ext cx="2895601" cy="2997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/>
          </p:cNvSpPr>
          <p:nvPr>
            <p:ph type="sldNum" sz="quarter" idx="2"/>
          </p:nvPr>
        </p:nvSpPr>
        <p:spPr>
          <a:xfrm>
            <a:off x="11408088" y="94234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8</a:t>
            </a:fld>
            <a:endParaRPr/>
          </a:p>
        </p:txBody>
      </p:sp>
      <p:sp>
        <p:nvSpPr>
          <p:cNvPr id="190" name="Shape 190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Internet2</a:t>
            </a:r>
          </a:p>
        </p:txBody>
      </p:sp>
      <p:pic>
        <p:nvPicPr>
          <p:cNvPr id="191" name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5032" y="1949941"/>
            <a:ext cx="11212720" cy="68002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/>
          </p:cNvSpPr>
          <p:nvPr>
            <p:ph type="sldNum" sz="quarter" idx="2"/>
          </p:nvPr>
        </p:nvSpPr>
        <p:spPr>
          <a:xfrm>
            <a:off x="11408088" y="94234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rPr smtClean="0"/>
              <a:t>9</a:t>
            </a:fld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title" idx="4294967295"/>
          </p:nvPr>
        </p:nvSpPr>
        <p:spPr>
          <a:prstGeom prst="rect">
            <a:avLst/>
          </a:prstGeom>
        </p:spPr>
        <p:txBody>
          <a:bodyPr/>
          <a:lstStyle>
            <a:lvl1pPr algn="l">
              <a:defRPr sz="6400">
                <a:solidFill>
                  <a:srgbClr val="232323"/>
                </a:solidFill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r>
              <a:t>Internet</a:t>
            </a:r>
          </a:p>
        </p:txBody>
      </p:sp>
      <p:sp>
        <p:nvSpPr>
          <p:cNvPr id="195" name="Shape 195"/>
          <p:cNvSpPr/>
          <p:nvPr/>
        </p:nvSpPr>
        <p:spPr>
          <a:xfrm>
            <a:off x="385127" y="3823095"/>
            <a:ext cx="11368517" cy="3592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913694" lvl="1" indent="-469194" algn="l">
              <a:buSzPct val="75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u="sng">
                <a:hlinkClick r:id="rId2"/>
              </a:rPr>
              <a:t>http://www.cablemap.info/</a:t>
            </a:r>
          </a:p>
          <a:p>
            <a:pPr algn="l"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endParaRPr u="sng">
              <a:hlinkClick r:id="rId2"/>
            </a:endParaRPr>
          </a:p>
          <a:p>
            <a:pPr marL="913694" lvl="1" indent="-469194" algn="l">
              <a:buSzPct val="75000"/>
              <a:buChar char="•"/>
              <a:defRPr sz="3800"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rPr u="sng">
                <a:hlinkClick r:id="rId3"/>
              </a:rPr>
              <a:t>http://www.level3.com/~/media/files/maps/en-network-services-level-3-network-map.ashx#.UUY45xw3t2A</a:t>
            </a:r>
          </a:p>
        </p:txBody>
      </p:sp>
    </p:spTree>
  </p:cSld>
  <p:clrMapOvr>
    <a:masterClrMapping/>
  </p:clrMapOvr>
  <p:transition xmlns:p14="http://schemas.microsoft.com/office/powerpoint/2010/main"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Median.thmx</Template>
  <TotalTime>26</TotalTime>
  <Words>544</Words>
  <Application>Microsoft Macintosh PowerPoint</Application>
  <PresentationFormat>Custom</PresentationFormat>
  <Paragraphs>122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White</vt:lpstr>
      <vt:lpstr>Introduction to the Internet and the Web</vt:lpstr>
      <vt:lpstr>What is a Computer Network?</vt:lpstr>
      <vt:lpstr>Types of Networks</vt:lpstr>
      <vt:lpstr>Intranet &amp; Extranet</vt:lpstr>
      <vt:lpstr>Internet</vt:lpstr>
      <vt:lpstr>Internet…</vt:lpstr>
      <vt:lpstr>History of the Internet</vt:lpstr>
      <vt:lpstr>Internet2</vt:lpstr>
      <vt:lpstr>Internet</vt:lpstr>
      <vt:lpstr>Services Provided by the Internet</vt:lpstr>
      <vt:lpstr>World Wide Web (WWW)</vt:lpstr>
      <vt:lpstr>Accessing a Web Page</vt:lpstr>
      <vt:lpstr>Protocols</vt:lpstr>
      <vt:lpstr>Some Protocols</vt:lpstr>
      <vt:lpstr>Accessing a Web Page</vt:lpstr>
      <vt:lpstr>IP Address</vt:lpstr>
      <vt:lpstr>Domain Name</vt:lpstr>
      <vt:lpstr>Uniform Resource Identifier</vt:lpstr>
      <vt:lpstr>TLD Top-Level Domain Name</vt:lpstr>
      <vt:lpstr>County Code TLDs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the Internet and the Web</dc:title>
  <cp:lastModifiedBy>Raj Singh</cp:lastModifiedBy>
  <cp:revision>3</cp:revision>
  <dcterms:modified xsi:type="dcterms:W3CDTF">2018-08-25T22:35:26Z</dcterms:modified>
</cp:coreProperties>
</file>